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85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8" r:id="rId24"/>
    <p:sldId id="277" r:id="rId25"/>
    <p:sldId id="279" r:id="rId26"/>
    <p:sldId id="280" r:id="rId27"/>
    <p:sldId id="281" r:id="rId28"/>
    <p:sldId id="282" r:id="rId29"/>
    <p:sldId id="283" r:id="rId30"/>
    <p:sldId id="284" r:id="rId3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5" d="100"/>
          <a:sy n="75" d="100"/>
        </p:scale>
        <p:origin x="-1014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ED3D48-6223-4C40-A0A0-70D46348AF6E}" type="datetimeFigureOut">
              <a:rPr lang="ru-RU" smtClean="0"/>
              <a:t>19.11.2014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AC71A8-20F3-4E24-890E-63D315B65E29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ED3D48-6223-4C40-A0A0-70D46348AF6E}" type="datetimeFigureOut">
              <a:rPr lang="ru-RU" smtClean="0"/>
              <a:t>19.11.2014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AC71A8-20F3-4E24-890E-63D315B65E29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ED3D48-6223-4C40-A0A0-70D46348AF6E}" type="datetimeFigureOut">
              <a:rPr lang="ru-RU" smtClean="0"/>
              <a:t>19.11.2014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AC71A8-20F3-4E24-890E-63D315B65E2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ED3D48-6223-4C40-A0A0-70D46348AF6E}" type="datetimeFigureOut">
              <a:rPr lang="ru-RU" smtClean="0"/>
              <a:t>19.11.2014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AC71A8-20F3-4E24-890E-63D315B65E29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ED3D48-6223-4C40-A0A0-70D46348AF6E}" type="datetimeFigureOut">
              <a:rPr lang="ru-RU" smtClean="0"/>
              <a:t>19.11.2014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AC71A8-20F3-4E24-890E-63D315B65E29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ED3D48-6223-4C40-A0A0-70D46348AF6E}" type="datetimeFigureOut">
              <a:rPr lang="ru-RU" smtClean="0"/>
              <a:t>19.11.2014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AC71A8-20F3-4E24-890E-63D315B65E2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ED3D48-6223-4C40-A0A0-70D46348AF6E}" type="datetimeFigureOut">
              <a:rPr lang="ru-RU" smtClean="0"/>
              <a:t>19.11.2014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AC71A8-20F3-4E24-890E-63D315B65E2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ED3D48-6223-4C40-A0A0-70D46348AF6E}" type="datetimeFigureOut">
              <a:rPr lang="ru-RU" smtClean="0"/>
              <a:t>19.11.2014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AC71A8-20F3-4E24-890E-63D315B65E2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ED3D48-6223-4C40-A0A0-70D46348AF6E}" type="datetimeFigureOut">
              <a:rPr lang="ru-RU" smtClean="0"/>
              <a:t>19.11.2014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AC71A8-20F3-4E24-890E-63D315B65E29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ED3D48-6223-4C40-A0A0-70D46348AF6E}" type="datetimeFigureOut">
              <a:rPr lang="ru-RU" smtClean="0"/>
              <a:t>19.11.2014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AC71A8-20F3-4E24-890E-63D315B65E2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ED3D48-6223-4C40-A0A0-70D46348AF6E}" type="datetimeFigureOut">
              <a:rPr lang="ru-RU" smtClean="0"/>
              <a:t>19.11.2014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AC71A8-20F3-4E24-890E-63D315B65E2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87ED3D48-6223-4C40-A0A0-70D46348AF6E}" type="datetimeFigureOut">
              <a:rPr lang="ru-RU" smtClean="0"/>
              <a:t>19.11.2014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A3AC71A8-20F3-4E24-890E-63D315B65E29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slide" Target="slide16.xml"/><Relationship Id="rId13" Type="http://schemas.openxmlformats.org/officeDocument/2006/relationships/slide" Target="slide25.xml"/><Relationship Id="rId18" Type="http://schemas.openxmlformats.org/officeDocument/2006/relationships/slide" Target="slide17.xml"/><Relationship Id="rId26" Type="http://schemas.openxmlformats.org/officeDocument/2006/relationships/slide" Target="slide20.xml"/><Relationship Id="rId3" Type="http://schemas.openxmlformats.org/officeDocument/2006/relationships/slide" Target="slide27.xml"/><Relationship Id="rId21" Type="http://schemas.openxmlformats.org/officeDocument/2006/relationships/slide" Target="slide13.xml"/><Relationship Id="rId7" Type="http://schemas.openxmlformats.org/officeDocument/2006/relationships/slide" Target="slide9.xml"/><Relationship Id="rId12" Type="http://schemas.openxmlformats.org/officeDocument/2006/relationships/slide" Target="slide6.xml"/><Relationship Id="rId17" Type="http://schemas.openxmlformats.org/officeDocument/2006/relationships/slide" Target="slide22.xml"/><Relationship Id="rId25" Type="http://schemas.openxmlformats.org/officeDocument/2006/relationships/slide" Target="slide15.xml"/><Relationship Id="rId2" Type="http://schemas.openxmlformats.org/officeDocument/2006/relationships/slide" Target="slide7.xml"/><Relationship Id="rId16" Type="http://schemas.openxmlformats.org/officeDocument/2006/relationships/slide" Target="slide12.xml"/><Relationship Id="rId20" Type="http://schemas.openxmlformats.org/officeDocument/2006/relationships/slide" Target="slide23.xml"/><Relationship Id="rId1" Type="http://schemas.openxmlformats.org/officeDocument/2006/relationships/slideLayout" Target="../slideLayouts/slideLayout2.xml"/><Relationship Id="rId6" Type="http://schemas.openxmlformats.org/officeDocument/2006/relationships/slide" Target="slide5.xml"/><Relationship Id="rId11" Type="http://schemas.openxmlformats.org/officeDocument/2006/relationships/slide" Target="slide24.xml"/><Relationship Id="rId24" Type="http://schemas.openxmlformats.org/officeDocument/2006/relationships/slide" Target="slide8.xml"/><Relationship Id="rId5" Type="http://schemas.openxmlformats.org/officeDocument/2006/relationships/slide" Target="slide10.xml"/><Relationship Id="rId15" Type="http://schemas.openxmlformats.org/officeDocument/2006/relationships/slide" Target="slide26.xml"/><Relationship Id="rId23" Type="http://schemas.openxmlformats.org/officeDocument/2006/relationships/slide" Target="slide28.xml"/><Relationship Id="rId10" Type="http://schemas.openxmlformats.org/officeDocument/2006/relationships/slide" Target="slide11.xml"/><Relationship Id="rId19" Type="http://schemas.openxmlformats.org/officeDocument/2006/relationships/slide" Target="slide19.xml"/><Relationship Id="rId4" Type="http://schemas.openxmlformats.org/officeDocument/2006/relationships/slide" Target="slide29.xml"/><Relationship Id="rId9" Type="http://schemas.openxmlformats.org/officeDocument/2006/relationships/slide" Target="slide4.xml"/><Relationship Id="rId14" Type="http://schemas.openxmlformats.org/officeDocument/2006/relationships/slide" Target="slide21.xml"/><Relationship Id="rId22" Type="http://schemas.openxmlformats.org/officeDocument/2006/relationships/slide" Target="slide14.xml"/><Relationship Id="rId27" Type="http://schemas.openxmlformats.org/officeDocument/2006/relationships/slide" Target="slide1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915815" y="4365105"/>
            <a:ext cx="4194989" cy="1569560"/>
          </a:xfrm>
        </p:spPr>
        <p:txBody>
          <a:bodyPr>
            <a:normAutofit lnSpcReduction="10000"/>
          </a:bodyPr>
          <a:lstStyle/>
          <a:p>
            <a:pPr algn="r"/>
            <a:r>
              <a:rPr lang="ru-RU" dirty="0" smtClean="0"/>
              <a:t>Природоведение </a:t>
            </a:r>
            <a:r>
              <a:rPr lang="ru-RU" smtClean="0"/>
              <a:t>5 </a:t>
            </a:r>
            <a:r>
              <a:rPr lang="ru-RU" smtClean="0"/>
              <a:t>класс </a:t>
            </a:r>
            <a:endParaRPr lang="ru-RU" dirty="0" smtClean="0"/>
          </a:p>
          <a:p>
            <a:pPr algn="r"/>
            <a:r>
              <a:rPr lang="ru-RU" dirty="0" smtClean="0"/>
              <a:t>Учитель Акишева О.Н</a:t>
            </a:r>
            <a:r>
              <a:rPr lang="ru-RU" dirty="0" smtClean="0"/>
              <a:t>.</a:t>
            </a:r>
          </a:p>
          <a:p>
            <a:pPr algn="r"/>
            <a:r>
              <a:rPr lang="ru-RU" dirty="0" smtClean="0"/>
              <a:t>МКОУ СОШ №2 п. Суна Кировской области</a:t>
            </a: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55576" y="476672"/>
            <a:ext cx="7175351" cy="1793167"/>
          </a:xfrm>
        </p:spPr>
        <p:txBody>
          <a:bodyPr/>
          <a:lstStyle/>
          <a:p>
            <a:r>
              <a:rPr lang="ru-RU" sz="3200" dirty="0" smtClean="0"/>
              <a:t>Итоговое обобщение по теме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Строение и свойства вещества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667741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Условия игры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>
            <a:normAutofit fontScale="77500" lnSpcReduction="20000"/>
          </a:bodyPr>
          <a:lstStyle/>
          <a:p>
            <a:endParaRPr lang="ru-RU" dirty="0" smtClean="0"/>
          </a:p>
          <a:p>
            <a:r>
              <a:rPr lang="ru-RU" dirty="0" smtClean="0"/>
              <a:t>• В игре участвуют 3 команды </a:t>
            </a:r>
          </a:p>
          <a:p>
            <a:endParaRPr lang="ru-RU" dirty="0" smtClean="0"/>
          </a:p>
          <a:p>
            <a:r>
              <a:rPr lang="ru-RU" dirty="0" smtClean="0"/>
              <a:t>• Капитан команды называет номер мишени </a:t>
            </a:r>
          </a:p>
          <a:p>
            <a:endParaRPr lang="ru-RU" dirty="0" smtClean="0"/>
          </a:p>
          <a:p>
            <a:r>
              <a:rPr lang="ru-RU" dirty="0" smtClean="0"/>
              <a:t>• Ведущий открывает вопрос </a:t>
            </a:r>
          </a:p>
          <a:p>
            <a:endParaRPr lang="ru-RU" dirty="0" smtClean="0"/>
          </a:p>
          <a:p>
            <a:r>
              <a:rPr lang="ru-RU" dirty="0" smtClean="0"/>
              <a:t>• Если команда правильно ответила на </a:t>
            </a:r>
            <a:r>
              <a:rPr lang="ru-RU" dirty="0" smtClean="0"/>
              <a:t>вопрос</a:t>
            </a:r>
            <a:r>
              <a:rPr lang="ru-RU" dirty="0" smtClean="0"/>
              <a:t>, она получает 1 </a:t>
            </a:r>
            <a:r>
              <a:rPr lang="ru-RU" dirty="0" smtClean="0"/>
              <a:t>балл, если нет право ответить имеют другие команды</a:t>
            </a:r>
            <a:endParaRPr lang="ru-RU" dirty="0" smtClean="0"/>
          </a:p>
          <a:p>
            <a:endParaRPr lang="ru-RU" dirty="0" smtClean="0"/>
          </a:p>
          <a:p>
            <a:r>
              <a:rPr lang="ru-RU" dirty="0" smtClean="0"/>
              <a:t>• Следующий выстрел делает другая команда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07151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7-конечная звезда 3"/>
          <p:cNvSpPr/>
          <p:nvPr/>
        </p:nvSpPr>
        <p:spPr>
          <a:xfrm>
            <a:off x="30598" y="351818"/>
            <a:ext cx="1368152" cy="1080120"/>
          </a:xfrm>
          <a:prstGeom prst="star7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dirty="0" smtClean="0">
                <a:hlinkClick r:id="rId2" action="ppaction://hlinksldjump"/>
              </a:rPr>
              <a:t>1</a:t>
            </a:r>
            <a:endParaRPr lang="ru-RU" sz="4800" dirty="0"/>
          </a:p>
        </p:txBody>
      </p:sp>
      <p:sp>
        <p:nvSpPr>
          <p:cNvPr id="6" name="7-конечная звезда 5"/>
          <p:cNvSpPr/>
          <p:nvPr/>
        </p:nvSpPr>
        <p:spPr>
          <a:xfrm>
            <a:off x="5724128" y="4379692"/>
            <a:ext cx="1368152" cy="1080120"/>
          </a:xfrm>
          <a:prstGeom prst="star7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dirty="0" smtClean="0">
                <a:hlinkClick r:id="rId3" action="ppaction://hlinksldjump"/>
              </a:rPr>
              <a:t>20</a:t>
            </a:r>
            <a:endParaRPr lang="ru-RU" sz="4000" dirty="0"/>
          </a:p>
        </p:txBody>
      </p:sp>
      <p:sp>
        <p:nvSpPr>
          <p:cNvPr id="7" name="7-конечная звезда 6"/>
          <p:cNvSpPr/>
          <p:nvPr/>
        </p:nvSpPr>
        <p:spPr>
          <a:xfrm>
            <a:off x="2444541" y="4221088"/>
            <a:ext cx="1368152" cy="1080120"/>
          </a:xfrm>
          <a:prstGeom prst="star7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dirty="0" smtClean="0">
                <a:hlinkClick r:id="rId4" action="ppaction://hlinksldjump"/>
              </a:rPr>
              <a:t>18</a:t>
            </a:r>
            <a:endParaRPr lang="ru-RU" sz="4000" dirty="0"/>
          </a:p>
        </p:txBody>
      </p:sp>
      <p:sp>
        <p:nvSpPr>
          <p:cNvPr id="8" name="7-конечная звезда 7"/>
          <p:cNvSpPr/>
          <p:nvPr/>
        </p:nvSpPr>
        <p:spPr>
          <a:xfrm>
            <a:off x="124401" y="3212976"/>
            <a:ext cx="1368152" cy="1080120"/>
          </a:xfrm>
          <a:prstGeom prst="star7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dirty="0" smtClean="0">
                <a:hlinkClick r:id="rId5" action="ppaction://hlinksldjump"/>
              </a:rPr>
              <a:t>12</a:t>
            </a:r>
            <a:endParaRPr lang="ru-RU" sz="4000" dirty="0"/>
          </a:p>
        </p:txBody>
      </p:sp>
      <p:sp>
        <p:nvSpPr>
          <p:cNvPr id="9" name="7-конечная звезда 8"/>
          <p:cNvSpPr/>
          <p:nvPr/>
        </p:nvSpPr>
        <p:spPr>
          <a:xfrm>
            <a:off x="2288424" y="2869373"/>
            <a:ext cx="1368152" cy="1080120"/>
          </a:xfrm>
          <a:prstGeom prst="star7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dirty="0" smtClean="0">
                <a:hlinkClick r:id="rId6" action="ppaction://hlinksldjump"/>
              </a:rPr>
              <a:t>13</a:t>
            </a:r>
            <a:endParaRPr lang="ru-RU" sz="4000" dirty="0"/>
          </a:p>
        </p:txBody>
      </p:sp>
      <p:sp>
        <p:nvSpPr>
          <p:cNvPr id="10" name="7-конечная звезда 9"/>
          <p:cNvSpPr/>
          <p:nvPr/>
        </p:nvSpPr>
        <p:spPr>
          <a:xfrm>
            <a:off x="5976156" y="1537556"/>
            <a:ext cx="1368152" cy="1080120"/>
          </a:xfrm>
          <a:prstGeom prst="star7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dirty="0" smtClean="0">
                <a:hlinkClick r:id="rId7" action="ppaction://hlinksldjump"/>
              </a:rPr>
              <a:t>10</a:t>
            </a:r>
            <a:endParaRPr lang="ru-RU" sz="4000" dirty="0"/>
          </a:p>
        </p:txBody>
      </p:sp>
      <p:sp>
        <p:nvSpPr>
          <p:cNvPr id="11" name="7-конечная звезда 10"/>
          <p:cNvSpPr/>
          <p:nvPr/>
        </p:nvSpPr>
        <p:spPr>
          <a:xfrm>
            <a:off x="4211960" y="219779"/>
            <a:ext cx="1368152" cy="1080120"/>
          </a:xfrm>
          <a:prstGeom prst="star7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dirty="0" smtClean="0">
                <a:hlinkClick r:id="rId8" action="ppaction://hlinksldjump"/>
              </a:rPr>
              <a:t>4</a:t>
            </a:r>
            <a:endParaRPr lang="ru-RU" sz="4000" dirty="0"/>
          </a:p>
        </p:txBody>
      </p:sp>
      <p:sp>
        <p:nvSpPr>
          <p:cNvPr id="12" name="7-конечная звезда 11"/>
          <p:cNvSpPr/>
          <p:nvPr/>
        </p:nvSpPr>
        <p:spPr>
          <a:xfrm>
            <a:off x="7575296" y="1411887"/>
            <a:ext cx="1368152" cy="1080120"/>
          </a:xfrm>
          <a:prstGeom prst="star7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dirty="0" smtClean="0">
                <a:hlinkClick r:id="rId9" action="ppaction://hlinksldjump"/>
              </a:rPr>
              <a:t>11</a:t>
            </a:r>
            <a:endParaRPr lang="ru-RU" sz="4000" dirty="0"/>
          </a:p>
        </p:txBody>
      </p:sp>
      <p:sp>
        <p:nvSpPr>
          <p:cNvPr id="13" name="7-конечная звезда 12"/>
          <p:cNvSpPr/>
          <p:nvPr/>
        </p:nvSpPr>
        <p:spPr>
          <a:xfrm>
            <a:off x="6048164" y="152636"/>
            <a:ext cx="1368152" cy="1080120"/>
          </a:xfrm>
          <a:prstGeom prst="star7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dirty="0" smtClean="0">
                <a:hlinkClick r:id="rId10" action="ppaction://hlinksldjump"/>
              </a:rPr>
              <a:t>5</a:t>
            </a:r>
            <a:endParaRPr lang="ru-RU" sz="4000" dirty="0"/>
          </a:p>
        </p:txBody>
      </p:sp>
      <p:sp>
        <p:nvSpPr>
          <p:cNvPr id="14" name="7-конечная звезда 13"/>
          <p:cNvSpPr/>
          <p:nvPr/>
        </p:nvSpPr>
        <p:spPr>
          <a:xfrm>
            <a:off x="7606993" y="74813"/>
            <a:ext cx="1368152" cy="1080120"/>
          </a:xfrm>
          <a:prstGeom prst="star7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dirty="0" smtClean="0">
                <a:hlinkClick r:id="rId11" action="ppaction://hlinksldjump"/>
              </a:rPr>
              <a:t>6</a:t>
            </a:r>
            <a:endParaRPr lang="ru-RU" sz="4000" dirty="0"/>
          </a:p>
        </p:txBody>
      </p:sp>
      <p:sp>
        <p:nvSpPr>
          <p:cNvPr id="15" name="7-конечная звезда 14"/>
          <p:cNvSpPr/>
          <p:nvPr/>
        </p:nvSpPr>
        <p:spPr>
          <a:xfrm>
            <a:off x="1034208" y="4379692"/>
            <a:ext cx="1368152" cy="1080120"/>
          </a:xfrm>
          <a:prstGeom prst="star7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dirty="0" smtClean="0">
                <a:hlinkClick r:id="rId12" action="ppaction://hlinksldjump"/>
              </a:rPr>
              <a:t>17</a:t>
            </a:r>
            <a:endParaRPr lang="ru-RU" sz="4000" dirty="0"/>
          </a:p>
        </p:txBody>
      </p:sp>
      <p:sp>
        <p:nvSpPr>
          <p:cNvPr id="16" name="7-конечная звезда 15"/>
          <p:cNvSpPr/>
          <p:nvPr/>
        </p:nvSpPr>
        <p:spPr>
          <a:xfrm>
            <a:off x="3812693" y="5517232"/>
            <a:ext cx="1368152" cy="1080120"/>
          </a:xfrm>
          <a:prstGeom prst="star7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dirty="0" smtClean="0">
                <a:hlinkClick r:id="rId13" action="ppaction://hlinksldjump"/>
              </a:rPr>
              <a:t>24</a:t>
            </a:r>
            <a:endParaRPr lang="ru-RU" sz="4000" dirty="0"/>
          </a:p>
        </p:txBody>
      </p:sp>
      <p:sp>
        <p:nvSpPr>
          <p:cNvPr id="17" name="7-конечная звезда 16"/>
          <p:cNvSpPr/>
          <p:nvPr/>
        </p:nvSpPr>
        <p:spPr>
          <a:xfrm>
            <a:off x="1896852" y="5661248"/>
            <a:ext cx="1368152" cy="1080120"/>
          </a:xfrm>
          <a:prstGeom prst="star7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dirty="0" smtClean="0">
                <a:hlinkClick r:id="rId14" action="ppaction://hlinksldjump"/>
              </a:rPr>
              <a:t>23</a:t>
            </a:r>
            <a:endParaRPr lang="ru-RU" sz="4000" dirty="0"/>
          </a:p>
        </p:txBody>
      </p:sp>
      <p:sp>
        <p:nvSpPr>
          <p:cNvPr id="18" name="7-конечная звезда 17"/>
          <p:cNvSpPr/>
          <p:nvPr/>
        </p:nvSpPr>
        <p:spPr>
          <a:xfrm>
            <a:off x="71500" y="5517232"/>
            <a:ext cx="1368152" cy="1080120"/>
          </a:xfrm>
          <a:prstGeom prst="star7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dirty="0" smtClean="0">
                <a:hlinkClick r:id="rId15" action="ppaction://hlinksldjump"/>
              </a:rPr>
              <a:t>22</a:t>
            </a:r>
            <a:endParaRPr lang="ru-RU" sz="4000" dirty="0"/>
          </a:p>
        </p:txBody>
      </p:sp>
      <p:sp>
        <p:nvSpPr>
          <p:cNvPr id="19" name="7-конечная звезда 18"/>
          <p:cNvSpPr/>
          <p:nvPr/>
        </p:nvSpPr>
        <p:spPr>
          <a:xfrm>
            <a:off x="4211960" y="3131778"/>
            <a:ext cx="1368152" cy="1080120"/>
          </a:xfrm>
          <a:prstGeom prst="star7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dirty="0" smtClean="0">
                <a:hlinkClick r:id="rId16" action="ppaction://hlinksldjump"/>
              </a:rPr>
              <a:t>14</a:t>
            </a:r>
            <a:endParaRPr lang="ru-RU" sz="4000" dirty="0"/>
          </a:p>
        </p:txBody>
      </p:sp>
      <p:sp>
        <p:nvSpPr>
          <p:cNvPr id="20" name="7-конечная звезда 19"/>
          <p:cNvSpPr/>
          <p:nvPr/>
        </p:nvSpPr>
        <p:spPr>
          <a:xfrm>
            <a:off x="5364088" y="5661248"/>
            <a:ext cx="1368152" cy="1080120"/>
          </a:xfrm>
          <a:prstGeom prst="star7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dirty="0" smtClean="0">
                <a:hlinkClick r:id="rId17" action="ppaction://hlinksldjump"/>
              </a:rPr>
              <a:t>25</a:t>
            </a:r>
            <a:endParaRPr lang="ru-RU" sz="4000" dirty="0"/>
          </a:p>
        </p:txBody>
      </p:sp>
      <p:sp>
        <p:nvSpPr>
          <p:cNvPr id="21" name="7-конечная звезда 20"/>
          <p:cNvSpPr/>
          <p:nvPr/>
        </p:nvSpPr>
        <p:spPr>
          <a:xfrm>
            <a:off x="7632453" y="2683592"/>
            <a:ext cx="1368152" cy="1080120"/>
          </a:xfrm>
          <a:prstGeom prst="star7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dirty="0" smtClean="0">
                <a:hlinkClick r:id="rId18" action="ppaction://hlinksldjump"/>
              </a:rPr>
              <a:t>16</a:t>
            </a:r>
            <a:endParaRPr lang="ru-RU" sz="4000" dirty="0"/>
          </a:p>
        </p:txBody>
      </p:sp>
      <p:sp>
        <p:nvSpPr>
          <p:cNvPr id="22" name="7-конечная звезда 21"/>
          <p:cNvSpPr/>
          <p:nvPr/>
        </p:nvSpPr>
        <p:spPr>
          <a:xfrm>
            <a:off x="7719307" y="3897052"/>
            <a:ext cx="1368152" cy="1080120"/>
          </a:xfrm>
          <a:prstGeom prst="star7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dirty="0" smtClean="0">
                <a:hlinkClick r:id="rId19" action="ppaction://hlinksldjump"/>
              </a:rPr>
              <a:t>21</a:t>
            </a:r>
            <a:endParaRPr lang="ru-RU" sz="4000" dirty="0"/>
          </a:p>
        </p:txBody>
      </p:sp>
      <p:sp>
        <p:nvSpPr>
          <p:cNvPr id="23" name="7-конечная звезда 22"/>
          <p:cNvSpPr/>
          <p:nvPr/>
        </p:nvSpPr>
        <p:spPr>
          <a:xfrm>
            <a:off x="7596336" y="5517232"/>
            <a:ext cx="1368152" cy="1080120"/>
          </a:xfrm>
          <a:prstGeom prst="star7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dirty="0" smtClean="0">
                <a:hlinkClick r:id="rId20" action="ppaction://hlinksldjump"/>
              </a:rPr>
              <a:t>26</a:t>
            </a:r>
            <a:endParaRPr lang="ru-RU" sz="4000" dirty="0"/>
          </a:p>
        </p:txBody>
      </p:sp>
      <p:sp>
        <p:nvSpPr>
          <p:cNvPr id="24" name="7-конечная звезда 23">
            <a:hlinkClick r:id="rId21" action="ppaction://hlinksldjump"/>
          </p:cNvPr>
          <p:cNvSpPr/>
          <p:nvPr/>
        </p:nvSpPr>
        <p:spPr>
          <a:xfrm>
            <a:off x="1439652" y="705168"/>
            <a:ext cx="1368152" cy="1080120"/>
          </a:xfrm>
          <a:prstGeom prst="star7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>
                <a:hlinkClick r:id="rId21" action="ppaction://hlinksldjump"/>
              </a:rPr>
              <a:t>2</a:t>
            </a:r>
            <a:endParaRPr lang="ru-RU" sz="4400" dirty="0"/>
          </a:p>
        </p:txBody>
      </p:sp>
      <p:sp>
        <p:nvSpPr>
          <p:cNvPr id="25" name="7-конечная звезда 24"/>
          <p:cNvSpPr/>
          <p:nvPr/>
        </p:nvSpPr>
        <p:spPr>
          <a:xfrm>
            <a:off x="1076389" y="1951947"/>
            <a:ext cx="1368152" cy="1080120"/>
          </a:xfrm>
          <a:prstGeom prst="star7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dirty="0" smtClean="0">
                <a:hlinkClick r:id="rId22" action="ppaction://hlinksldjump"/>
              </a:rPr>
              <a:t>7</a:t>
            </a:r>
            <a:endParaRPr lang="ru-RU" sz="4000" dirty="0"/>
          </a:p>
        </p:txBody>
      </p:sp>
      <p:sp>
        <p:nvSpPr>
          <p:cNvPr id="26" name="7-конечная звезда 25"/>
          <p:cNvSpPr/>
          <p:nvPr/>
        </p:nvSpPr>
        <p:spPr>
          <a:xfrm>
            <a:off x="3376546" y="1652101"/>
            <a:ext cx="1368152" cy="1080120"/>
          </a:xfrm>
          <a:prstGeom prst="star7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dirty="0" smtClean="0">
                <a:hlinkClick r:id="rId23" action="ppaction://hlinksldjump"/>
              </a:rPr>
              <a:t>8</a:t>
            </a:r>
            <a:endParaRPr lang="ru-RU" sz="4000" dirty="0"/>
          </a:p>
        </p:txBody>
      </p:sp>
      <p:sp>
        <p:nvSpPr>
          <p:cNvPr id="27" name="7-конечная звезда 26"/>
          <p:cNvSpPr/>
          <p:nvPr/>
        </p:nvSpPr>
        <p:spPr>
          <a:xfrm>
            <a:off x="2570921" y="74813"/>
            <a:ext cx="1368152" cy="1080120"/>
          </a:xfrm>
          <a:prstGeom prst="star7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dirty="0" smtClean="0">
                <a:hlinkClick r:id="rId24" action="ppaction://hlinksldjump"/>
              </a:rPr>
              <a:t>3</a:t>
            </a:r>
            <a:endParaRPr lang="ru-RU" sz="4000" dirty="0"/>
          </a:p>
        </p:txBody>
      </p:sp>
      <p:sp>
        <p:nvSpPr>
          <p:cNvPr id="28" name="7-конечная звезда 27"/>
          <p:cNvSpPr/>
          <p:nvPr/>
        </p:nvSpPr>
        <p:spPr>
          <a:xfrm>
            <a:off x="4677574" y="1842356"/>
            <a:ext cx="1368152" cy="1080120"/>
          </a:xfrm>
          <a:prstGeom prst="star7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dirty="0" smtClean="0">
                <a:hlinkClick r:id="rId25" action="ppaction://hlinksldjump"/>
              </a:rPr>
              <a:t>9</a:t>
            </a:r>
            <a:endParaRPr lang="ru-RU" sz="4000" dirty="0"/>
          </a:p>
        </p:txBody>
      </p:sp>
      <p:sp>
        <p:nvSpPr>
          <p:cNvPr id="29" name="7-конечная звезда 28"/>
          <p:cNvSpPr/>
          <p:nvPr/>
        </p:nvSpPr>
        <p:spPr>
          <a:xfrm>
            <a:off x="6186003" y="3052346"/>
            <a:ext cx="1368152" cy="1080120"/>
          </a:xfrm>
          <a:prstGeom prst="star7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dirty="0" smtClean="0">
                <a:hlinkClick r:id="rId26" action="ppaction://hlinksldjump"/>
              </a:rPr>
              <a:t>15</a:t>
            </a:r>
            <a:endParaRPr lang="ru-RU" sz="4000" dirty="0"/>
          </a:p>
        </p:txBody>
      </p:sp>
      <p:sp>
        <p:nvSpPr>
          <p:cNvPr id="30" name="7-конечная звезда 29"/>
          <p:cNvSpPr/>
          <p:nvPr/>
        </p:nvSpPr>
        <p:spPr>
          <a:xfrm>
            <a:off x="3812693" y="4329811"/>
            <a:ext cx="1368152" cy="1080120"/>
          </a:xfrm>
          <a:prstGeom prst="star7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dirty="0" smtClean="0">
                <a:hlinkClick r:id="rId27" action="ppaction://hlinksldjump"/>
              </a:rPr>
              <a:t>19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1195443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Что такое вещество? 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ru-RU" dirty="0" smtClean="0"/>
          </a:p>
          <a:p>
            <a:pPr marL="45720" indent="0" algn="ctr">
              <a:buNone/>
            </a:pPr>
            <a:r>
              <a:rPr lang="ru-RU" sz="4800" dirty="0" smtClean="0">
                <a:solidFill>
                  <a:srgbClr val="FF0000"/>
                </a:solidFill>
              </a:rPr>
              <a:t>Вещество – это то, из чего состоит тело.</a:t>
            </a:r>
            <a:endParaRPr lang="ru-RU" sz="4800" dirty="0">
              <a:solidFill>
                <a:srgbClr val="FF0000"/>
              </a:solidFill>
            </a:endParaRPr>
          </a:p>
        </p:txBody>
      </p:sp>
      <p:sp>
        <p:nvSpPr>
          <p:cNvPr id="4" name="Улыбающееся лицо 3">
            <a:hlinkClick r:id="rId2" action="ppaction://hlinksldjump"/>
          </p:cNvPr>
          <p:cNvSpPr/>
          <p:nvPr/>
        </p:nvSpPr>
        <p:spPr>
          <a:xfrm>
            <a:off x="611560" y="5445224"/>
            <a:ext cx="1296144" cy="1080120"/>
          </a:xfrm>
          <a:prstGeom prst="smileyFac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161414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9" y="4372168"/>
            <a:ext cx="7622232" cy="11430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Назовите состояния тел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ru-RU" dirty="0" smtClean="0"/>
          </a:p>
          <a:p>
            <a:pPr marL="45720" indent="0" algn="ctr">
              <a:buNone/>
            </a:pPr>
            <a:r>
              <a:rPr lang="ru-RU" sz="4800" dirty="0" smtClean="0">
                <a:solidFill>
                  <a:srgbClr val="FF0000"/>
                </a:solidFill>
              </a:rPr>
              <a:t>Твердое, жидкое, газообразное</a:t>
            </a:r>
            <a:endParaRPr lang="ru-RU" sz="4800" dirty="0">
              <a:solidFill>
                <a:srgbClr val="FF0000"/>
              </a:solidFill>
            </a:endParaRPr>
          </a:p>
        </p:txBody>
      </p:sp>
      <p:sp>
        <p:nvSpPr>
          <p:cNvPr id="4" name="Улыбающееся лицо 3">
            <a:hlinkClick r:id="rId2" action="ppaction://hlinksldjump"/>
          </p:cNvPr>
          <p:cNvSpPr/>
          <p:nvPr/>
        </p:nvSpPr>
        <p:spPr>
          <a:xfrm>
            <a:off x="611560" y="5445224"/>
            <a:ext cx="1296144" cy="1080120"/>
          </a:xfrm>
          <a:prstGeom prst="smileyFac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437711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Назовите свойства твердых тел 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pPr marL="45720" indent="0">
              <a:buNone/>
            </a:pPr>
            <a:endParaRPr lang="ru-RU" dirty="0" smtClean="0"/>
          </a:p>
          <a:p>
            <a:pPr marL="45720" indent="0" algn="ctr">
              <a:buNone/>
            </a:pPr>
            <a:r>
              <a:rPr lang="ru-RU" sz="4800" dirty="0" smtClean="0">
                <a:solidFill>
                  <a:srgbClr val="FF0000"/>
                </a:solidFill>
              </a:rPr>
              <a:t>сохраняют </a:t>
            </a:r>
          </a:p>
          <a:p>
            <a:pPr marL="45720" indent="0" algn="ctr">
              <a:buNone/>
            </a:pPr>
            <a:r>
              <a:rPr lang="ru-RU" sz="4800" dirty="0" smtClean="0">
                <a:solidFill>
                  <a:srgbClr val="FF0000"/>
                </a:solidFill>
              </a:rPr>
              <a:t>форму и объем</a:t>
            </a:r>
            <a:endParaRPr lang="ru-RU" sz="4800" dirty="0">
              <a:solidFill>
                <a:srgbClr val="FF0000"/>
              </a:solidFill>
            </a:endParaRPr>
          </a:p>
        </p:txBody>
      </p:sp>
      <p:sp>
        <p:nvSpPr>
          <p:cNvPr id="4" name="Улыбающееся лицо 3">
            <a:hlinkClick r:id="rId2" action="ppaction://hlinksldjump"/>
          </p:cNvPr>
          <p:cNvSpPr/>
          <p:nvPr/>
        </p:nvSpPr>
        <p:spPr>
          <a:xfrm>
            <a:off x="611560" y="5445224"/>
            <a:ext cx="1296144" cy="1080120"/>
          </a:xfrm>
          <a:prstGeom prst="smileyFac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282241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Назовите свойства жидкостей 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705592"/>
          </a:xfrm>
        </p:spPr>
        <p:txBody>
          <a:bodyPr>
            <a:normAutofit/>
          </a:bodyPr>
          <a:lstStyle/>
          <a:p>
            <a:endParaRPr lang="ru-RU" dirty="0" smtClean="0"/>
          </a:p>
          <a:p>
            <a:pPr marL="45720" indent="0">
              <a:buNone/>
            </a:pPr>
            <a:r>
              <a:rPr lang="ru-RU" sz="4400" dirty="0" smtClean="0">
                <a:solidFill>
                  <a:srgbClr val="FF0000"/>
                </a:solidFill>
              </a:rPr>
              <a:t>Жидкости сохраняют</a:t>
            </a:r>
          </a:p>
          <a:p>
            <a:pPr marL="45720" indent="0" algn="ctr">
              <a:buNone/>
            </a:pPr>
            <a:r>
              <a:rPr lang="ru-RU" sz="4400" dirty="0" smtClean="0">
                <a:solidFill>
                  <a:srgbClr val="FF0000"/>
                </a:solidFill>
              </a:rPr>
              <a:t>объем, но не сохраняют форму</a:t>
            </a:r>
            <a:endParaRPr lang="ru-RU" sz="4400" dirty="0">
              <a:solidFill>
                <a:srgbClr val="FF0000"/>
              </a:solidFill>
            </a:endParaRPr>
          </a:p>
        </p:txBody>
      </p:sp>
      <p:sp>
        <p:nvSpPr>
          <p:cNvPr id="4" name="Улыбающееся лицо 3">
            <a:hlinkClick r:id="rId2" action="ppaction://hlinksldjump"/>
          </p:cNvPr>
          <p:cNvSpPr/>
          <p:nvPr/>
        </p:nvSpPr>
        <p:spPr>
          <a:xfrm>
            <a:off x="611560" y="5445224"/>
            <a:ext cx="1296144" cy="1080120"/>
          </a:xfrm>
          <a:prstGeom prst="smileyFac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447393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Назовите свойства газов 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endParaRPr lang="ru-RU" dirty="0" smtClean="0"/>
          </a:p>
          <a:p>
            <a:pPr marL="45720" indent="0" algn="ctr">
              <a:buNone/>
            </a:pPr>
            <a:r>
              <a:rPr lang="ru-RU" sz="4400" dirty="0" smtClean="0">
                <a:solidFill>
                  <a:srgbClr val="FF0000"/>
                </a:solidFill>
              </a:rPr>
              <a:t>Не сохраняют форму и занимают весь объем</a:t>
            </a:r>
            <a:endParaRPr lang="ru-RU" sz="4400" dirty="0">
              <a:solidFill>
                <a:srgbClr val="FF0000"/>
              </a:solidFill>
            </a:endParaRPr>
          </a:p>
        </p:txBody>
      </p:sp>
      <p:sp>
        <p:nvSpPr>
          <p:cNvPr id="4" name="Улыбающееся лицо 3">
            <a:hlinkClick r:id="rId2" action="ppaction://hlinksldjump"/>
          </p:cNvPr>
          <p:cNvSpPr/>
          <p:nvPr/>
        </p:nvSpPr>
        <p:spPr>
          <a:xfrm>
            <a:off x="611560" y="5445224"/>
            <a:ext cx="1296144" cy="1080120"/>
          </a:xfrm>
          <a:prstGeom prst="smileyFac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38886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>
                <a:solidFill>
                  <a:srgbClr val="FF0000"/>
                </a:solidFill>
              </a:rPr>
              <a:t>Деформация</a:t>
            </a:r>
            <a:br>
              <a:rPr lang="ru-RU" dirty="0">
                <a:solidFill>
                  <a:srgbClr val="FF0000"/>
                </a:solidFill>
              </a:rPr>
            </a:b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algn="ctr"/>
            <a:r>
              <a:rPr lang="ru-RU" sz="4400" dirty="0" smtClean="0"/>
              <a:t>Любые изменения формы, размеров и объема тела называются … </a:t>
            </a:r>
          </a:p>
          <a:p>
            <a:endParaRPr lang="ru-RU" dirty="0" smtClean="0"/>
          </a:p>
        </p:txBody>
      </p:sp>
      <p:sp>
        <p:nvSpPr>
          <p:cNvPr id="4" name="Улыбающееся лицо 3">
            <a:hlinkClick r:id="rId2" action="ppaction://hlinksldjump"/>
          </p:cNvPr>
          <p:cNvSpPr/>
          <p:nvPr/>
        </p:nvSpPr>
        <p:spPr>
          <a:xfrm>
            <a:off x="611560" y="5445224"/>
            <a:ext cx="1296144" cy="1080120"/>
          </a:xfrm>
          <a:prstGeom prst="smileyFac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74321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>
                <a:solidFill>
                  <a:srgbClr val="FF0000"/>
                </a:solidFill>
              </a:rPr>
              <a:t>Упругость</a:t>
            </a:r>
            <a:br>
              <a:rPr lang="ru-RU" dirty="0">
                <a:solidFill>
                  <a:srgbClr val="FF0000"/>
                </a:solidFill>
              </a:rPr>
            </a:b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>
            <a:normAutofit fontScale="92500"/>
          </a:bodyPr>
          <a:lstStyle/>
          <a:p>
            <a:r>
              <a:rPr lang="ru-RU" sz="4400" dirty="0" smtClean="0"/>
              <a:t>Свойство тела изменять форму и объем под действием других тел и восстанавливать их называется … </a:t>
            </a:r>
          </a:p>
          <a:p>
            <a:endParaRPr lang="ru-RU" dirty="0" smtClean="0"/>
          </a:p>
        </p:txBody>
      </p:sp>
      <p:sp>
        <p:nvSpPr>
          <p:cNvPr id="4" name="Улыбающееся лицо 3">
            <a:hlinkClick r:id="rId2" action="ppaction://hlinksldjump"/>
          </p:cNvPr>
          <p:cNvSpPr/>
          <p:nvPr/>
        </p:nvSpPr>
        <p:spPr>
          <a:xfrm>
            <a:off x="611560" y="5445224"/>
            <a:ext cx="1296144" cy="1080120"/>
          </a:xfrm>
          <a:prstGeom prst="smileyFac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720014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>
                <a:solidFill>
                  <a:srgbClr val="FF0000"/>
                </a:solidFill>
              </a:rPr>
              <a:t>Пластичность</a:t>
            </a:r>
            <a:br>
              <a:rPr lang="ru-RU" dirty="0">
                <a:solidFill>
                  <a:srgbClr val="FF0000"/>
                </a:solidFill>
              </a:rPr>
            </a:b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>
            <a:normAutofit fontScale="92500"/>
          </a:bodyPr>
          <a:lstStyle/>
          <a:p>
            <a:r>
              <a:rPr lang="ru-RU" sz="4400" dirty="0" smtClean="0"/>
              <a:t>Свойство тел менять форму под действием других тел и сохранять </a:t>
            </a:r>
            <a:r>
              <a:rPr lang="ru-RU" sz="4400" dirty="0" err="1" smtClean="0"/>
              <a:t>еѐ</a:t>
            </a:r>
            <a:r>
              <a:rPr lang="ru-RU" sz="4400" dirty="0" smtClean="0"/>
              <a:t> после окончания действия называется… </a:t>
            </a:r>
          </a:p>
          <a:p>
            <a:endParaRPr lang="ru-RU" dirty="0" smtClean="0"/>
          </a:p>
        </p:txBody>
      </p:sp>
      <p:sp>
        <p:nvSpPr>
          <p:cNvPr id="4" name="Улыбающееся лицо 3">
            <a:hlinkClick r:id="rId2" action="ppaction://hlinksldjump"/>
          </p:cNvPr>
          <p:cNvSpPr/>
          <p:nvPr/>
        </p:nvSpPr>
        <p:spPr>
          <a:xfrm>
            <a:off x="611560" y="5445224"/>
            <a:ext cx="1296144" cy="1080120"/>
          </a:xfrm>
          <a:prstGeom prst="smileyFac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611111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>
                <a:solidFill>
                  <a:srgbClr val="FF0000"/>
                </a:solidFill>
              </a:rPr>
              <a:t>Молекулы</a:t>
            </a:r>
            <a:br>
              <a:rPr lang="ru-RU" dirty="0">
                <a:solidFill>
                  <a:srgbClr val="FF0000"/>
                </a:solidFill>
              </a:rPr>
            </a:b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ru-RU" sz="4400" dirty="0" smtClean="0"/>
              <a:t>Частицы из которых состоят вещества называются … </a:t>
            </a:r>
          </a:p>
          <a:p>
            <a:endParaRPr lang="ru-RU" dirty="0" smtClean="0"/>
          </a:p>
        </p:txBody>
      </p:sp>
      <p:sp>
        <p:nvSpPr>
          <p:cNvPr id="4" name="Улыбающееся лицо 3">
            <a:hlinkClick r:id="rId2" action="ppaction://hlinksldjump"/>
          </p:cNvPr>
          <p:cNvSpPr/>
          <p:nvPr/>
        </p:nvSpPr>
        <p:spPr>
          <a:xfrm>
            <a:off x="611560" y="5445224"/>
            <a:ext cx="1296144" cy="1080120"/>
          </a:xfrm>
          <a:prstGeom prst="smileyFac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198421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9593" y="3140968"/>
            <a:ext cx="7406208" cy="2374200"/>
          </a:xfrm>
        </p:spPr>
        <p:txBody>
          <a:bodyPr/>
          <a:lstStyle/>
          <a:p>
            <a:pPr marL="0" indent="0" algn="ctr">
              <a:buNone/>
            </a:pPr>
            <a:r>
              <a:rPr lang="ru-RU" sz="4800" dirty="0">
                <a:solidFill>
                  <a:srgbClr val="FF0000"/>
                </a:solidFill>
              </a:rPr>
              <a:t>Частицы, на </a:t>
            </a:r>
            <a:r>
              <a:rPr lang="ru-RU" sz="4800" dirty="0" smtClean="0">
                <a:solidFill>
                  <a:srgbClr val="FF0000"/>
                </a:solidFill>
              </a:rPr>
              <a:t>которые делится </a:t>
            </a:r>
            <a:r>
              <a:rPr lang="ru-RU" sz="4800" dirty="0"/>
              <a:t/>
            </a:r>
            <a:br>
              <a:rPr lang="ru-RU" sz="4800" dirty="0"/>
            </a:br>
            <a:r>
              <a:rPr lang="ru-RU" dirty="0" smtClean="0">
                <a:solidFill>
                  <a:srgbClr val="FF0000"/>
                </a:solidFill>
              </a:rPr>
              <a:t>молекула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ru-RU" sz="4400" dirty="0" smtClean="0"/>
              <a:t>Что такое атомы? </a:t>
            </a:r>
            <a:endParaRPr lang="ru-RU" dirty="0" smtClean="0"/>
          </a:p>
        </p:txBody>
      </p:sp>
      <p:sp>
        <p:nvSpPr>
          <p:cNvPr id="4" name="Улыбающееся лицо 3">
            <a:hlinkClick r:id="rId2" action="ppaction://hlinksldjump"/>
          </p:cNvPr>
          <p:cNvSpPr/>
          <p:nvPr/>
        </p:nvSpPr>
        <p:spPr>
          <a:xfrm>
            <a:off x="611560" y="5445224"/>
            <a:ext cx="1296144" cy="1080120"/>
          </a:xfrm>
          <a:prstGeom prst="smileyFac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154977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>
                <a:solidFill>
                  <a:srgbClr val="FF0000"/>
                </a:solidFill>
              </a:rPr>
              <a:t>Диффузия</a:t>
            </a:r>
            <a:br>
              <a:rPr lang="ru-RU" dirty="0">
                <a:solidFill>
                  <a:srgbClr val="FF0000"/>
                </a:solidFill>
              </a:rPr>
            </a:b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ru-RU" sz="3600" dirty="0" smtClean="0"/>
              <a:t>Взаимное проникновение соприкасающихся веществ, которое происходит вследствие беспорядочного движения частиц вещества называют … </a:t>
            </a:r>
          </a:p>
          <a:p>
            <a:endParaRPr lang="ru-RU" dirty="0" smtClean="0"/>
          </a:p>
        </p:txBody>
      </p:sp>
      <p:sp>
        <p:nvSpPr>
          <p:cNvPr id="4" name="Улыбающееся лицо 3">
            <a:hlinkClick r:id="rId2" action="ppaction://hlinksldjump"/>
          </p:cNvPr>
          <p:cNvSpPr/>
          <p:nvPr/>
        </p:nvSpPr>
        <p:spPr>
          <a:xfrm>
            <a:off x="611560" y="5445224"/>
            <a:ext cx="1296144" cy="1080120"/>
          </a:xfrm>
          <a:prstGeom prst="smileyFac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270571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>
                <a:solidFill>
                  <a:srgbClr val="FF0000"/>
                </a:solidFill>
              </a:rPr>
              <a:t>Неорганическими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>
            <a:normAutofit fontScale="92500" lnSpcReduction="20000"/>
          </a:bodyPr>
          <a:lstStyle/>
          <a:p>
            <a:pPr algn="ctr"/>
            <a:r>
              <a:rPr lang="ru-RU" sz="5400" dirty="0" smtClean="0"/>
              <a:t>Тела неживой природы образованы …</a:t>
            </a:r>
            <a:r>
              <a:rPr lang="ru-RU" sz="5400" dirty="0"/>
              <a:t>веществами</a:t>
            </a:r>
            <a:r>
              <a:rPr lang="ru-RU" sz="5400" dirty="0">
                <a:solidFill>
                  <a:srgbClr val="FF0000"/>
                </a:solidFill>
              </a:rPr>
              <a:t/>
            </a:r>
            <a:br>
              <a:rPr lang="ru-RU" sz="5400" dirty="0">
                <a:solidFill>
                  <a:srgbClr val="FF0000"/>
                </a:solidFill>
              </a:rPr>
            </a:br>
            <a:endParaRPr lang="ru-RU" sz="5400" dirty="0"/>
          </a:p>
        </p:txBody>
      </p:sp>
      <p:sp>
        <p:nvSpPr>
          <p:cNvPr id="4" name="Улыбающееся лицо 3">
            <a:hlinkClick r:id="rId2" action="ppaction://hlinksldjump"/>
          </p:cNvPr>
          <p:cNvSpPr/>
          <p:nvPr/>
        </p:nvSpPr>
        <p:spPr>
          <a:xfrm>
            <a:off x="611560" y="5445224"/>
            <a:ext cx="1296144" cy="1080120"/>
          </a:xfrm>
          <a:prstGeom prst="smileyFac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255170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>
                <a:solidFill>
                  <a:srgbClr val="FF0000"/>
                </a:solidFill>
              </a:rPr>
              <a:t>Органические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algn="ctr"/>
            <a:r>
              <a:rPr lang="ru-RU" sz="4400" dirty="0" smtClean="0"/>
              <a:t>В телах живой природы находятся … вещества</a:t>
            </a:r>
          </a:p>
          <a:p>
            <a:endParaRPr lang="ru-RU" dirty="0" smtClean="0"/>
          </a:p>
        </p:txBody>
      </p:sp>
      <p:sp>
        <p:nvSpPr>
          <p:cNvPr id="4" name="Улыбающееся лицо 3">
            <a:hlinkClick r:id="rId2" action="ppaction://hlinksldjump"/>
          </p:cNvPr>
          <p:cNvSpPr/>
          <p:nvPr/>
        </p:nvSpPr>
        <p:spPr>
          <a:xfrm>
            <a:off x="611560" y="5445224"/>
            <a:ext cx="1296144" cy="1080120"/>
          </a:xfrm>
          <a:prstGeom prst="smileyFac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951746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sz="4000" dirty="0">
                <a:solidFill>
                  <a:srgbClr val="FF0000"/>
                </a:solidFill>
              </a:rPr>
              <a:t>Состояния или формы </a:t>
            </a:r>
            <a:br>
              <a:rPr lang="ru-RU" sz="4000" dirty="0">
                <a:solidFill>
                  <a:srgbClr val="FF0000"/>
                </a:solidFill>
              </a:rPr>
            </a:br>
            <a:r>
              <a:rPr lang="ru-RU" sz="4000" dirty="0">
                <a:solidFill>
                  <a:srgbClr val="FF0000"/>
                </a:solidFill>
              </a:rPr>
              <a:t/>
            </a:r>
            <a:br>
              <a:rPr lang="ru-RU" sz="4000" dirty="0">
                <a:solidFill>
                  <a:srgbClr val="FF0000"/>
                </a:solidFill>
              </a:rPr>
            </a:br>
            <a:r>
              <a:rPr lang="ru-RU" sz="4000" dirty="0">
                <a:solidFill>
                  <a:srgbClr val="FF0000"/>
                </a:solidFill>
              </a:rPr>
              <a:t>веществ</a:t>
            </a:r>
            <a:br>
              <a:rPr lang="ru-RU" sz="4000" dirty="0">
                <a:solidFill>
                  <a:srgbClr val="FF0000"/>
                </a:solidFill>
              </a:rPr>
            </a:br>
            <a:endParaRPr lang="ru-RU" sz="4000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ru-RU" sz="4400" dirty="0" smtClean="0"/>
              <a:t>К физическим явлениям относятся изменения … </a:t>
            </a:r>
          </a:p>
          <a:p>
            <a:endParaRPr lang="ru-RU" dirty="0" smtClean="0"/>
          </a:p>
        </p:txBody>
      </p:sp>
      <p:sp>
        <p:nvSpPr>
          <p:cNvPr id="4" name="Улыбающееся лицо 3">
            <a:hlinkClick r:id="rId2" action="ppaction://hlinksldjump"/>
          </p:cNvPr>
          <p:cNvSpPr/>
          <p:nvPr/>
        </p:nvSpPr>
        <p:spPr>
          <a:xfrm>
            <a:off x="611560" y="5445224"/>
            <a:ext cx="1296144" cy="1080120"/>
          </a:xfrm>
          <a:prstGeom prst="smileyFac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918287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>
                <a:solidFill>
                  <a:srgbClr val="FF0000"/>
                </a:solidFill>
              </a:rPr>
              <a:t>Химическое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>
            <a:normAutofit fontScale="85000" lnSpcReduction="10000"/>
          </a:bodyPr>
          <a:lstStyle/>
          <a:p>
            <a:r>
              <a:rPr lang="ru-RU" sz="5400" dirty="0" smtClean="0"/>
              <a:t>Образование одного или нескольких новых веществ – это …</a:t>
            </a:r>
            <a:r>
              <a:rPr lang="ru-RU" sz="5400" dirty="0"/>
              <a:t>явление</a:t>
            </a:r>
            <a:r>
              <a:rPr lang="ru-RU" sz="5400" dirty="0">
                <a:solidFill>
                  <a:schemeClr val="bg1">
                    <a:lumMod val="50000"/>
                  </a:schemeClr>
                </a:solidFill>
              </a:rPr>
              <a:t/>
            </a:r>
            <a:br>
              <a:rPr lang="ru-RU" sz="5400" dirty="0">
                <a:solidFill>
                  <a:schemeClr val="bg1">
                    <a:lumMod val="50000"/>
                  </a:schemeClr>
                </a:solidFill>
              </a:rPr>
            </a:br>
            <a:endParaRPr lang="ru-RU" sz="5400" dirty="0" smtClean="0">
              <a:solidFill>
                <a:schemeClr val="bg1">
                  <a:lumMod val="50000"/>
                </a:schemeClr>
              </a:solidFill>
            </a:endParaRPr>
          </a:p>
          <a:p>
            <a:endParaRPr lang="ru-RU" dirty="0" smtClean="0"/>
          </a:p>
        </p:txBody>
      </p:sp>
      <p:sp>
        <p:nvSpPr>
          <p:cNvPr id="4" name="Улыбающееся лицо 3">
            <a:hlinkClick r:id="rId2" action="ppaction://hlinksldjump"/>
          </p:cNvPr>
          <p:cNvSpPr/>
          <p:nvPr/>
        </p:nvSpPr>
        <p:spPr>
          <a:xfrm>
            <a:off x="611560" y="5445224"/>
            <a:ext cx="1296144" cy="1080120"/>
          </a:xfrm>
          <a:prstGeom prst="smileyFac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393814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>
                <a:solidFill>
                  <a:srgbClr val="FF0000"/>
                </a:solidFill>
              </a:rPr>
              <a:t>Горением</a:t>
            </a:r>
            <a:br>
              <a:rPr lang="ru-RU" dirty="0">
                <a:solidFill>
                  <a:srgbClr val="FF0000"/>
                </a:solidFill>
              </a:rPr>
            </a:b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ru-RU" sz="4400" dirty="0" smtClean="0"/>
              <a:t>Реакцию, сопровождающуюся выделением тепла и света, называют … </a:t>
            </a:r>
          </a:p>
          <a:p>
            <a:endParaRPr lang="ru-RU" dirty="0" smtClean="0"/>
          </a:p>
        </p:txBody>
      </p:sp>
      <p:sp>
        <p:nvSpPr>
          <p:cNvPr id="4" name="Улыбающееся лицо 3">
            <a:hlinkClick r:id="rId2" action="ppaction://hlinksldjump"/>
          </p:cNvPr>
          <p:cNvSpPr/>
          <p:nvPr/>
        </p:nvSpPr>
        <p:spPr>
          <a:xfrm>
            <a:off x="611560" y="5445224"/>
            <a:ext cx="1296144" cy="1080120"/>
          </a:xfrm>
          <a:prstGeom prst="smileyFac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796137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>
                <a:solidFill>
                  <a:srgbClr val="FF0000"/>
                </a:solidFill>
              </a:rPr>
              <a:t>Топливом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ru-RU" sz="4400" dirty="0" smtClean="0"/>
              <a:t>Горючие материалы, сжигаемые для получения тепла называют … </a:t>
            </a:r>
          </a:p>
          <a:p>
            <a:endParaRPr lang="ru-RU" dirty="0" smtClean="0"/>
          </a:p>
        </p:txBody>
      </p:sp>
      <p:sp>
        <p:nvSpPr>
          <p:cNvPr id="4" name="Улыбающееся лицо 3">
            <a:hlinkClick r:id="rId2" action="ppaction://hlinksldjump"/>
          </p:cNvPr>
          <p:cNvSpPr/>
          <p:nvPr/>
        </p:nvSpPr>
        <p:spPr>
          <a:xfrm>
            <a:off x="611560" y="5445224"/>
            <a:ext cx="1296144" cy="1080120"/>
          </a:xfrm>
          <a:prstGeom prst="smileyFac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287833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>
                <a:solidFill>
                  <a:srgbClr val="FF0000"/>
                </a:solidFill>
              </a:rPr>
              <a:t>Окисление</a:t>
            </a:r>
            <a:br>
              <a:rPr lang="ru-RU" dirty="0">
                <a:solidFill>
                  <a:srgbClr val="FF0000"/>
                </a:solidFill>
              </a:rPr>
            </a:b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ru-RU" sz="4400" dirty="0" smtClean="0"/>
              <a:t>Взаимодействие веществ с кислородом называется … </a:t>
            </a:r>
          </a:p>
          <a:p>
            <a:endParaRPr lang="ru-RU" dirty="0" smtClean="0"/>
          </a:p>
        </p:txBody>
      </p:sp>
      <p:sp>
        <p:nvSpPr>
          <p:cNvPr id="4" name="Улыбающееся лицо 3">
            <a:hlinkClick r:id="rId2" action="ppaction://hlinksldjump"/>
          </p:cNvPr>
          <p:cNvSpPr/>
          <p:nvPr/>
        </p:nvSpPr>
        <p:spPr>
          <a:xfrm>
            <a:off x="611560" y="5445224"/>
            <a:ext cx="1296144" cy="1080120"/>
          </a:xfrm>
          <a:prstGeom prst="smileyFac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43144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sz="3600" dirty="0">
                <a:solidFill>
                  <a:srgbClr val="FF0000"/>
                </a:solidFill>
              </a:rPr>
              <a:t>Больше </a:t>
            </a:r>
            <a:r>
              <a:rPr lang="ru-RU" sz="3600" dirty="0" smtClean="0">
                <a:solidFill>
                  <a:srgbClr val="FF0000"/>
                </a:solidFill>
              </a:rPr>
              <a:t>расстояние между </a:t>
            </a:r>
            <a:r>
              <a:rPr lang="ru-RU" sz="3600" dirty="0">
                <a:solidFill>
                  <a:srgbClr val="FF0000"/>
                </a:solidFill>
              </a:rPr>
              <a:t>молекулами</a:t>
            </a:r>
            <a:r>
              <a:rPr lang="ru-RU" sz="2800" dirty="0"/>
              <a:t/>
            </a:r>
            <a:br>
              <a:rPr lang="ru-RU" sz="2800" dirty="0"/>
            </a:b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ru-RU" sz="4400" dirty="0" smtClean="0"/>
              <a:t>Почему в газах и жидкостях диффузия протекает быстрее, чем в твердых телах? </a:t>
            </a:r>
          </a:p>
          <a:p>
            <a:endParaRPr lang="ru-RU" sz="4400" dirty="0" smtClean="0"/>
          </a:p>
        </p:txBody>
      </p:sp>
      <p:sp>
        <p:nvSpPr>
          <p:cNvPr id="4" name="Улыбающееся лицо 3">
            <a:hlinkClick r:id="rId2" action="ppaction://hlinksldjump"/>
          </p:cNvPr>
          <p:cNvSpPr/>
          <p:nvPr/>
        </p:nvSpPr>
        <p:spPr>
          <a:xfrm>
            <a:off x="611560" y="5445224"/>
            <a:ext cx="1296144" cy="1080120"/>
          </a:xfrm>
          <a:prstGeom prst="smileyFac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918617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>
                <a:solidFill>
                  <a:srgbClr val="FF0000"/>
                </a:solidFill>
              </a:rPr>
              <a:t>Углекислый газ</a:t>
            </a:r>
            <a:br>
              <a:rPr lang="ru-RU" dirty="0">
                <a:solidFill>
                  <a:srgbClr val="FF0000"/>
                </a:solidFill>
              </a:rPr>
            </a:b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ru-RU" sz="4400" dirty="0" smtClean="0"/>
              <a:t>При дыхании все живые организмы выделяют … </a:t>
            </a:r>
          </a:p>
          <a:p>
            <a:endParaRPr lang="ru-RU" dirty="0" smtClean="0"/>
          </a:p>
        </p:txBody>
      </p:sp>
      <p:sp>
        <p:nvSpPr>
          <p:cNvPr id="4" name="Улыбающееся лицо 3">
            <a:hlinkClick r:id="rId2" action="ppaction://hlinksldjump"/>
          </p:cNvPr>
          <p:cNvSpPr/>
          <p:nvPr/>
        </p:nvSpPr>
        <p:spPr>
          <a:xfrm>
            <a:off x="611560" y="5445224"/>
            <a:ext cx="1296144" cy="1080120"/>
          </a:xfrm>
          <a:prstGeom prst="smileyFac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224980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>
                <a:solidFill>
                  <a:srgbClr val="FF0000"/>
                </a:solidFill>
              </a:rPr>
              <a:t>Туман, дым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ru-RU" sz="4400" dirty="0" smtClean="0"/>
              <a:t>Какие природные тела состоят из смесей? </a:t>
            </a:r>
          </a:p>
          <a:p>
            <a:endParaRPr lang="ru-RU" dirty="0" smtClean="0"/>
          </a:p>
        </p:txBody>
      </p:sp>
      <p:sp>
        <p:nvSpPr>
          <p:cNvPr id="4" name="Улыбающееся лицо 3">
            <a:hlinkClick r:id="rId2" action="ppaction://hlinksldjump"/>
          </p:cNvPr>
          <p:cNvSpPr/>
          <p:nvPr/>
        </p:nvSpPr>
        <p:spPr>
          <a:xfrm>
            <a:off x="611560" y="5445224"/>
            <a:ext cx="1296144" cy="1080120"/>
          </a:xfrm>
          <a:prstGeom prst="smileyFac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34415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sz="3200" dirty="0">
                <a:solidFill>
                  <a:srgbClr val="FF0000"/>
                </a:solidFill>
              </a:rPr>
              <a:t>2 атома </a:t>
            </a:r>
            <a:r>
              <a:rPr lang="ru-RU" sz="3200" dirty="0" smtClean="0">
                <a:solidFill>
                  <a:srgbClr val="FF0000"/>
                </a:solidFill>
              </a:rPr>
              <a:t>водорода и </a:t>
            </a:r>
            <a:r>
              <a:rPr lang="ru-RU" sz="3200" dirty="0">
                <a:solidFill>
                  <a:srgbClr val="FF0000"/>
                </a:solidFill>
              </a:rPr>
              <a:t>1 атом кислорода</a:t>
            </a:r>
            <a:br>
              <a:rPr lang="ru-RU" sz="3200" dirty="0">
                <a:solidFill>
                  <a:srgbClr val="FF0000"/>
                </a:solidFill>
              </a:rPr>
            </a:br>
            <a:endParaRPr lang="ru-RU" sz="3200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ru-RU" sz="4400" dirty="0" smtClean="0"/>
              <a:t>Из каких атомов состоит молекула воды?</a:t>
            </a:r>
          </a:p>
          <a:p>
            <a:endParaRPr lang="ru-RU" dirty="0" smtClean="0"/>
          </a:p>
        </p:txBody>
      </p:sp>
      <p:sp>
        <p:nvSpPr>
          <p:cNvPr id="4" name="Улыбающееся лицо 3">
            <a:hlinkClick r:id="rId2" action="ppaction://hlinksldjump"/>
          </p:cNvPr>
          <p:cNvSpPr/>
          <p:nvPr/>
        </p:nvSpPr>
        <p:spPr>
          <a:xfrm>
            <a:off x="611560" y="5445224"/>
            <a:ext cx="1296144" cy="1080120"/>
          </a:xfrm>
          <a:prstGeom prst="smileyFac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130367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>
                <a:solidFill>
                  <a:srgbClr val="FF0000"/>
                </a:solidFill>
              </a:rPr>
              <a:t>Сила притяжения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ru-RU" sz="4400" dirty="0" smtClean="0"/>
              <a:t>Какая сила удерживает частицы вещества вместе? </a:t>
            </a:r>
          </a:p>
          <a:p>
            <a:endParaRPr lang="ru-RU" dirty="0" smtClean="0"/>
          </a:p>
        </p:txBody>
      </p:sp>
      <p:sp>
        <p:nvSpPr>
          <p:cNvPr id="4" name="Улыбающееся лицо 3">
            <a:hlinkClick r:id="rId2" action="ppaction://hlinksldjump"/>
          </p:cNvPr>
          <p:cNvSpPr/>
          <p:nvPr/>
        </p:nvSpPr>
        <p:spPr>
          <a:xfrm>
            <a:off x="611560" y="5445224"/>
            <a:ext cx="1296144" cy="1080120"/>
          </a:xfrm>
          <a:prstGeom prst="smileyFac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471447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>
                <a:solidFill>
                  <a:srgbClr val="FF0000"/>
                </a:solidFill>
              </a:rPr>
              <a:t>Залить водой</a:t>
            </a:r>
            <a:r>
              <a:rPr lang="ru-RU" dirty="0" smtClean="0">
                <a:solidFill>
                  <a:srgbClr val="FF0000"/>
                </a:solidFill>
              </a:rPr>
              <a:t>,</a:t>
            </a:r>
            <a:r>
              <a:rPr lang="ru-RU" dirty="0">
                <a:solidFill>
                  <a:srgbClr val="FF0000"/>
                </a:solidFill>
              </a:rPr>
              <a:t> засыпать песком</a:t>
            </a:r>
            <a:br>
              <a:rPr lang="ru-RU" dirty="0">
                <a:solidFill>
                  <a:srgbClr val="FF0000"/>
                </a:solidFill>
              </a:rPr>
            </a:br>
            <a:r>
              <a:rPr lang="ru-RU" dirty="0" smtClean="0"/>
              <a:t> 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ru-RU" sz="6000" dirty="0" smtClean="0"/>
              <a:t>Как прекратить горение?</a:t>
            </a:r>
          </a:p>
          <a:p>
            <a:endParaRPr lang="ru-RU" dirty="0" smtClean="0"/>
          </a:p>
        </p:txBody>
      </p:sp>
      <p:sp>
        <p:nvSpPr>
          <p:cNvPr id="5" name="Улыбающееся лицо 4">
            <a:hlinkClick r:id="rId2" action="ppaction://hlinksldjump"/>
          </p:cNvPr>
          <p:cNvSpPr/>
          <p:nvPr/>
        </p:nvSpPr>
        <p:spPr>
          <a:xfrm>
            <a:off x="611560" y="5445224"/>
            <a:ext cx="1296144" cy="1080120"/>
          </a:xfrm>
          <a:prstGeom prst="smileyFac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36398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>
                <a:solidFill>
                  <a:srgbClr val="FF0000"/>
                </a:solidFill>
              </a:rPr>
              <a:t>В верхней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ru-RU" sz="5400" dirty="0" smtClean="0"/>
              <a:t>В какой части свечи самая высокая температура? </a:t>
            </a:r>
          </a:p>
          <a:p>
            <a:endParaRPr lang="ru-RU" dirty="0" smtClean="0"/>
          </a:p>
        </p:txBody>
      </p:sp>
      <p:sp>
        <p:nvSpPr>
          <p:cNvPr id="4" name="Улыбающееся лицо 3">
            <a:hlinkClick r:id="rId2" action="ppaction://hlinksldjump"/>
          </p:cNvPr>
          <p:cNvSpPr/>
          <p:nvPr/>
        </p:nvSpPr>
        <p:spPr>
          <a:xfrm>
            <a:off x="611560" y="5445224"/>
            <a:ext cx="1296144" cy="1080120"/>
          </a:xfrm>
          <a:prstGeom prst="smileyFac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292125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>
                <a:solidFill>
                  <a:srgbClr val="FF0000"/>
                </a:solidFill>
              </a:rPr>
              <a:t>Окисление</a:t>
            </a:r>
            <a:br>
              <a:rPr lang="ru-RU" dirty="0">
                <a:solidFill>
                  <a:srgbClr val="FF0000"/>
                </a:solidFill>
              </a:rPr>
            </a:b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ru-RU" sz="6000" dirty="0" smtClean="0"/>
              <a:t>Гниение растительных остатков это …</a:t>
            </a:r>
          </a:p>
          <a:p>
            <a:endParaRPr lang="ru-RU" dirty="0" smtClean="0"/>
          </a:p>
        </p:txBody>
      </p:sp>
      <p:sp>
        <p:nvSpPr>
          <p:cNvPr id="4" name="Улыбающееся лицо 3">
            <a:hlinkClick r:id="rId2" action="ppaction://hlinksldjump"/>
          </p:cNvPr>
          <p:cNvSpPr/>
          <p:nvPr/>
        </p:nvSpPr>
        <p:spPr>
          <a:xfrm>
            <a:off x="611560" y="5445224"/>
            <a:ext cx="1296144" cy="1080120"/>
          </a:xfrm>
          <a:prstGeom prst="smileyFac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77983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647164" y="1700808"/>
            <a:ext cx="5849678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Молодцы!</a:t>
            </a:r>
          </a:p>
          <a:p>
            <a:pPr algn="ctr"/>
            <a:r>
              <a:rPr lang="ru-RU" sz="5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Спасибо за игру!</a:t>
            </a:r>
            <a:endParaRPr lang="ru-RU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41349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98</TotalTime>
  <Words>371</Words>
  <Application>Microsoft Office PowerPoint</Application>
  <PresentationFormat>Экран (4:3)</PresentationFormat>
  <Paragraphs>102</Paragraphs>
  <Slides>30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30</vt:i4>
      </vt:variant>
    </vt:vector>
  </HeadingPairs>
  <TitlesOfParts>
    <vt:vector size="31" baseType="lpstr">
      <vt:lpstr>Воздушный поток</vt:lpstr>
      <vt:lpstr>Итоговое обобщение по теме Строение и свойства вещества</vt:lpstr>
      <vt:lpstr>Условия игры </vt:lpstr>
      <vt:lpstr>Презентация PowerPoint</vt:lpstr>
      <vt:lpstr>Что такое вещество?  </vt:lpstr>
      <vt:lpstr>Назовите состояния тел </vt:lpstr>
      <vt:lpstr>Назовите свойства твердых тел  </vt:lpstr>
      <vt:lpstr>Назовите свойства жидкостей  </vt:lpstr>
      <vt:lpstr>Назовите свойства газов  </vt:lpstr>
      <vt:lpstr>Деформация </vt:lpstr>
      <vt:lpstr>Упругость </vt:lpstr>
      <vt:lpstr>Пластичность </vt:lpstr>
      <vt:lpstr>Молекулы </vt:lpstr>
      <vt:lpstr>Частицы, на которые делится  молекула </vt:lpstr>
      <vt:lpstr>Диффузия </vt:lpstr>
      <vt:lpstr>Неорганическими</vt:lpstr>
      <vt:lpstr>Органические </vt:lpstr>
      <vt:lpstr>Состояния или формы   веществ </vt:lpstr>
      <vt:lpstr>Химическое</vt:lpstr>
      <vt:lpstr>Горением </vt:lpstr>
      <vt:lpstr>Топливом </vt:lpstr>
      <vt:lpstr>Окисление </vt:lpstr>
      <vt:lpstr>Больше расстояние между молекулами </vt:lpstr>
      <vt:lpstr>Углекислый газ </vt:lpstr>
      <vt:lpstr>Туман, дым </vt:lpstr>
      <vt:lpstr>2 атома водорода и 1 атом кислорода </vt:lpstr>
      <vt:lpstr>Сила притяжения </vt:lpstr>
      <vt:lpstr>Залить водой, засыпать песком    </vt:lpstr>
      <vt:lpstr>В верхней </vt:lpstr>
      <vt:lpstr>Окисление </vt:lpstr>
      <vt:lpstr>Презентация PowerPoint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Итоговое обобщение по теме</dc:title>
  <dc:creator>ADRENALIN</dc:creator>
  <cp:lastModifiedBy>God</cp:lastModifiedBy>
  <cp:revision>11</cp:revision>
  <dcterms:created xsi:type="dcterms:W3CDTF">2014-11-09T13:37:48Z</dcterms:created>
  <dcterms:modified xsi:type="dcterms:W3CDTF">2014-11-19T18:40:26Z</dcterms:modified>
</cp:coreProperties>
</file>